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57" r:id="rId3"/>
    <p:sldId id="259" r:id="rId4"/>
    <p:sldId id="262" r:id="rId5"/>
    <p:sldId id="267" r:id="rId6"/>
    <p:sldId id="268" r:id="rId7"/>
    <p:sldId id="260" r:id="rId8"/>
    <p:sldId id="261" r:id="rId9"/>
    <p:sldId id="269" r:id="rId10"/>
    <p:sldId id="270" r:id="rId11"/>
    <p:sldId id="271" r:id="rId12"/>
    <p:sldId id="25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2" autoAdjust="0"/>
    <p:restoredTop sz="94246" autoAdjust="0"/>
  </p:normalViewPr>
  <p:slideViewPr>
    <p:cSldViewPr>
      <p:cViewPr>
        <p:scale>
          <a:sx n="70" d="100"/>
          <a:sy n="70" d="100"/>
        </p:scale>
        <p:origin x="-1224" y="-5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E72DF-24B4-41E0-9C6A-0F21C711117B}" type="datetimeFigureOut">
              <a:rPr lang="en-US" smtClean="0"/>
              <a:t>5/9/16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A4552-C80D-4BD0-8783-F760F439F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35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A4552-C80D-4BD0-8783-F760F439FF1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80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566E-6298-43FE-ADDC-605816A67385}" type="datetimeFigureOut">
              <a:rPr lang="en-US" smtClean="0"/>
              <a:t>5/9/16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A85E-D5AB-408F-81D5-553249BF021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566E-6298-43FE-ADDC-605816A67385}" type="datetimeFigureOut">
              <a:rPr lang="en-US" smtClean="0"/>
              <a:t>5/9/16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A85E-D5AB-408F-81D5-553249BF02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566E-6298-43FE-ADDC-605816A67385}" type="datetimeFigureOut">
              <a:rPr lang="en-US" smtClean="0"/>
              <a:t>5/9/16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A85E-D5AB-408F-81D5-553249BF02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566E-6298-43FE-ADDC-605816A67385}" type="datetimeFigureOut">
              <a:rPr lang="en-US" smtClean="0"/>
              <a:t>5/9/16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A85E-D5AB-408F-81D5-553249BF02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566E-6298-43FE-ADDC-605816A67385}" type="datetimeFigureOut">
              <a:rPr lang="en-US" smtClean="0"/>
              <a:t>5/9/16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6C0A85E-D5AB-408F-81D5-553249BF02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566E-6298-43FE-ADDC-605816A67385}" type="datetimeFigureOut">
              <a:rPr lang="en-US" smtClean="0"/>
              <a:t>5/9/16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A85E-D5AB-408F-81D5-553249BF02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566E-6298-43FE-ADDC-605816A67385}" type="datetimeFigureOut">
              <a:rPr lang="en-US" smtClean="0"/>
              <a:t>5/9/16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A85E-D5AB-408F-81D5-553249BF02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566E-6298-43FE-ADDC-605816A67385}" type="datetimeFigureOut">
              <a:rPr lang="en-US" smtClean="0"/>
              <a:t>5/9/16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A85E-D5AB-408F-81D5-553249BF02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566E-6298-43FE-ADDC-605816A67385}" type="datetimeFigureOut">
              <a:rPr lang="en-US" smtClean="0"/>
              <a:t>5/9/16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A85E-D5AB-408F-81D5-553249BF02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566E-6298-43FE-ADDC-605816A67385}" type="datetimeFigureOut">
              <a:rPr lang="en-US" smtClean="0"/>
              <a:t>5/9/16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A85E-D5AB-408F-81D5-553249BF02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566E-6298-43FE-ADDC-605816A67385}" type="datetimeFigureOut">
              <a:rPr lang="en-US" smtClean="0"/>
              <a:t>5/9/16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A85E-D5AB-408F-81D5-553249BF02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B57566E-6298-43FE-ADDC-605816A67385}" type="datetimeFigureOut">
              <a:rPr lang="en-US" smtClean="0"/>
              <a:t>5/9/16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6C0A85E-D5AB-408F-81D5-553249BF021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48.jpeg"/><Relationship Id="rId5" Type="http://schemas.openxmlformats.org/officeDocument/2006/relationships/image" Target="../media/image49.jpeg"/><Relationship Id="rId6" Type="http://schemas.openxmlformats.org/officeDocument/2006/relationships/image" Target="../media/image50.jpeg"/><Relationship Id="rId7" Type="http://schemas.openxmlformats.org/officeDocument/2006/relationships/image" Target="../media/image51.jpeg"/><Relationship Id="rId8" Type="http://schemas.openxmlformats.org/officeDocument/2006/relationships/image" Target="../media/image52.jpeg"/><Relationship Id="rId9" Type="http://schemas.openxmlformats.org/officeDocument/2006/relationships/image" Target="../media/image53.jpeg"/><Relationship Id="rId10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9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6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1.jpeg"/><Relationship Id="rId12" Type="http://schemas.openxmlformats.org/officeDocument/2006/relationships/image" Target="../media/image42.jpeg"/><Relationship Id="rId13" Type="http://schemas.openxmlformats.org/officeDocument/2006/relationships/image" Target="../media/image43.jpeg"/><Relationship Id="rId14" Type="http://schemas.openxmlformats.org/officeDocument/2006/relationships/image" Target="../media/image44.jpeg"/><Relationship Id="rId15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5" Type="http://schemas.openxmlformats.org/officeDocument/2006/relationships/image" Target="../media/image35.jpeg"/><Relationship Id="rId6" Type="http://schemas.openxmlformats.org/officeDocument/2006/relationships/image" Target="../media/image36.jpeg"/><Relationship Id="rId7" Type="http://schemas.openxmlformats.org/officeDocument/2006/relationships/image" Target="../media/image37.jpeg"/><Relationship Id="rId8" Type="http://schemas.openxmlformats.org/officeDocument/2006/relationships/image" Target="../media/image38.jpeg"/><Relationship Id="rId9" Type="http://schemas.openxmlformats.org/officeDocument/2006/relationships/image" Target="../media/image39.jpeg"/><Relationship Id="rId10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5275" y="152400"/>
            <a:ext cx="119716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   </a:t>
            </a:r>
            <a:r>
              <a:rPr lang="en-US" sz="3200" b="1" dirty="0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Partnership for Youth: Cambodia </a:t>
            </a:r>
            <a:r>
              <a:rPr lang="en-US" sz="3600" dirty="0">
                <a:latin typeface="Khmer UI" panose="020B0502040204020203" pitchFamily="34" charset="0"/>
                <a:cs typeface="Khmer UI" panose="020B0502040204020203" pitchFamily="34" charset="0"/>
              </a:rPr>
              <a:t>	</a:t>
            </a:r>
            <a:r>
              <a:rPr lang="en-US" sz="3600" dirty="0" smtClean="0">
                <a:latin typeface="Khmer UI" panose="020B0502040204020203" pitchFamily="34" charset="0"/>
                <a:cs typeface="Khmer UI" panose="020B0502040204020203" pitchFamily="34" charset="0"/>
              </a:rPr>
              <a:t>    </a:t>
            </a:r>
          </a:p>
          <a:p>
            <a:r>
              <a:rPr lang="en-US" sz="3600" i="1" dirty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	</a:t>
            </a:r>
            <a:r>
              <a:rPr lang="en-US" sz="3600" i="1" dirty="0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 </a:t>
            </a:r>
            <a:r>
              <a:rPr lang="en-US" sz="2600" i="1" dirty="0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Shaping Sustainable Schools and Communities </a:t>
            </a:r>
            <a:endParaRPr lang="en-US" sz="2600" i="1" dirty="0">
              <a:solidFill>
                <a:srgbClr val="C00000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5216346"/>
            <a:ext cx="9372600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                  </a:t>
            </a:r>
            <a:r>
              <a:rPr lang="en-US" b="1" dirty="0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Sponsored by the East-West Center &amp; organized by:</a:t>
            </a:r>
            <a:r>
              <a:rPr lang="en-US" b="1" i="1" dirty="0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     </a:t>
            </a:r>
          </a:p>
          <a:p>
            <a:r>
              <a:rPr lang="en-US" i="1" dirty="0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          </a:t>
            </a:r>
            <a:r>
              <a:rPr lang="en-US" sz="1700" b="1" dirty="0" err="1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Namji</a:t>
            </a:r>
            <a:r>
              <a:rPr lang="en-US" sz="1700" b="1" dirty="0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 </a:t>
            </a:r>
            <a:r>
              <a:rPr lang="en-US" sz="1700" b="1" dirty="0" err="1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Steinemann</a:t>
            </a:r>
            <a:r>
              <a:rPr lang="en-US" sz="1700" b="1" dirty="0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, Director of the </a:t>
            </a:r>
            <a:r>
              <a:rPr lang="en-US" sz="1700" b="1" dirty="0" err="1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AsiaPacificEd</a:t>
            </a:r>
            <a:r>
              <a:rPr lang="en-US" sz="1700" b="1" dirty="0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 Program for Schools</a:t>
            </a:r>
            <a:endParaRPr lang="en-US" sz="1700" b="1" i="1" dirty="0" smtClean="0">
              <a:solidFill>
                <a:srgbClr val="C00000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r>
              <a:rPr lang="en-US" sz="1700" b="1" dirty="0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        in </a:t>
            </a:r>
            <a:r>
              <a:rPr lang="en-US" sz="1700" b="1" dirty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p</a:t>
            </a:r>
            <a:r>
              <a:rPr lang="en-US" sz="1700" b="1" dirty="0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artnership with Scarsdale H.S., </a:t>
            </a:r>
            <a:r>
              <a:rPr lang="en-US" sz="1700" b="1" dirty="0" err="1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Furr</a:t>
            </a:r>
            <a:r>
              <a:rPr lang="en-US" sz="1700" b="1" dirty="0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 H.S. &amp; Pacific Buddhist Academy</a:t>
            </a:r>
          </a:p>
          <a:p>
            <a:endParaRPr lang="en-US" sz="1000" b="1" dirty="0">
              <a:solidFill>
                <a:srgbClr val="C00000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r>
              <a:rPr lang="en-US" sz="1700" b="1" dirty="0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      </a:t>
            </a:r>
            <a:r>
              <a:rPr lang="en-US" sz="1700" b="1" dirty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 </a:t>
            </a:r>
            <a:r>
              <a:rPr lang="en-US" sz="1700" b="1" dirty="0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                                       July 1 – July 15, 2015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7" name="Picture 2" descr="D:\P4Y 2015 USE July1-15 Cambodia 100D5300\066-DSC_0002 P4Y 2015 Cambodia  2-17-2014 7-46-16 AM 6000x4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52729"/>
            <a:ext cx="5646762" cy="371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363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wen\Desktop\P4Y 2015 USE July1-15 Cambodia 100D5300\572-DSC_0002 P4Y 2015 Cambodia  2-25-2014 2-27-21 PM 6000x4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6" y="4805424"/>
            <a:ext cx="2735892" cy="182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wen\Desktop\P4Y 2015 USE July1-15 Cambodia 100D5300\502-DSC_0002 P4Y 2015 Cambodia  2-25-2014 3-10-25 AM 6000x4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28" y="2286000"/>
            <a:ext cx="2853933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Gwen\Desktop\P4Y 2015 USE July1-15 Cambodia 100D5300\365-DSC_0002 P4Y 2015 Cambodia  2-24-2014 7-58-55 AM 6000x40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0" y="251347"/>
            <a:ext cx="2853933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Gwen\Desktop\P4Y 2015 USE July1-15 Cambodia 100D5300\534-DSC_0002 P4Y 2015 Cambodia  2-25-2014 11-24-05 AM 6000x40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469" y="2209799"/>
            <a:ext cx="2793763" cy="186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Gwen\Desktop\P4Y 2015 USE July1-15 Cambodia 100D5300\537-DSC_0002 P4Y 2015 Cambodia  2-25-2014 11-26-41 AM 6000x40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269" y="2209800"/>
            <a:ext cx="2793762" cy="186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Gwen\Desktop\P4Y 2015 USE July1-15 Cambodia 100D5300\617-DSC_0002 P4Y 2015 Cambodia  2-26-2014 7-21-40 AM 6000x40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8601"/>
            <a:ext cx="2757902" cy="184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Gwen\Desktop\P4Y 2015 USE July1-15 Cambodia 100D5300\625-DSC_0002 P4Y 2015 Cambodia  2-26-2014 8-12-29 AM 6000x40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329" y="228599"/>
            <a:ext cx="2757904" cy="184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Gwen\Desktop\P4Y 2015 USE July1-15 Cambodia 100D5300\574-DSC_0002 P4Y 2015 Cambodia  2-25-2014 2-29-33 PM 6000x400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802" y="4805424"/>
            <a:ext cx="2735892" cy="182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Gwen\Desktop\P4Y 2015 USE July1-15 Cambodia 100D5300\576-DSC_0002 P4Y 2015 Cambodia  2-25-2014 2-30-18 PM 6000x400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870" y="4191000"/>
            <a:ext cx="2689925" cy="17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08469" y="6169967"/>
            <a:ext cx="2935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… in </a:t>
            </a:r>
            <a:r>
              <a:rPr lang="en-US" sz="2400" b="1" dirty="0" err="1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Seim</a:t>
            </a:r>
            <a:r>
              <a:rPr lang="en-US" sz="2400" b="1" dirty="0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 Reap!</a:t>
            </a:r>
            <a:endParaRPr lang="en-US" sz="2400" b="1" dirty="0">
              <a:solidFill>
                <a:srgbClr val="C00000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1904" y="4191000"/>
            <a:ext cx="4886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  Experiential Learning ...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033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wen\Desktop\P4Y '5 Dinner with PAGE students Siem Reap DSC0667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1524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Farewell Dinner with PACE students – </a:t>
            </a:r>
            <a:r>
              <a:rPr lang="en-US" sz="2400" b="1" dirty="0" err="1" smtClean="0">
                <a:solidFill>
                  <a:schemeClr val="bg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Siem</a:t>
            </a:r>
            <a:r>
              <a:rPr lang="en-US" sz="2400" b="1" dirty="0" smtClean="0">
                <a:solidFill>
                  <a:schemeClr val="bg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 Reap</a:t>
            </a:r>
            <a:endParaRPr lang="en-US" sz="2400" b="1" dirty="0">
              <a:solidFill>
                <a:schemeClr val="bg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967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219711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Participanting</a:t>
            </a:r>
            <a:r>
              <a:rPr lang="en-US" sz="2400" b="1" dirty="0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 Schools 2015</a:t>
            </a:r>
            <a:endParaRPr lang="en-US" sz="2400" b="1" dirty="0">
              <a:solidFill>
                <a:srgbClr val="C00000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5300" y="832513"/>
            <a:ext cx="822960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Students :</a:t>
            </a:r>
          </a:p>
          <a:p>
            <a:endParaRPr lang="en-US" sz="1000" b="1" dirty="0">
              <a:solidFill>
                <a:srgbClr val="C00000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r>
              <a:rPr lang="en-US" b="1" dirty="0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Bradley </a:t>
            </a:r>
            <a:r>
              <a:rPr lang="en-US" b="1" dirty="0" err="1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Cochez</a:t>
            </a:r>
            <a:r>
              <a:rPr lang="en-US" b="1" dirty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		</a:t>
            </a:r>
            <a:r>
              <a:rPr lang="en-US" b="1" dirty="0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Scarsdale High School          Scarsdale, NY	</a:t>
            </a:r>
          </a:p>
          <a:p>
            <a:r>
              <a:rPr lang="en-US" b="1" dirty="0" err="1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Kallen</a:t>
            </a:r>
            <a:r>
              <a:rPr lang="en-US" b="1" dirty="0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Cohane</a:t>
            </a:r>
            <a:r>
              <a:rPr lang="en-US" b="1" dirty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	</a:t>
            </a:r>
            <a:r>
              <a:rPr lang="en-US" b="1" dirty="0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	Scarsdale High School          Scarsdale, NY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Skyler </a:t>
            </a:r>
            <a:r>
              <a:rPr lang="en-US" b="1" dirty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Lewis	</a:t>
            </a:r>
            <a:r>
              <a:rPr lang="en-US" b="1" dirty="0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	Scarsdale High School	    Scarsdale, NY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Cameron McCartney	</a:t>
            </a:r>
            <a:r>
              <a:rPr lang="en-US" b="1" dirty="0" err="1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Furr</a:t>
            </a:r>
            <a:r>
              <a:rPr lang="en-US" b="1" dirty="0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 High School		</a:t>
            </a:r>
            <a:r>
              <a:rPr lang="en-US" b="1" dirty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   Houston, TX</a:t>
            </a:r>
            <a:r>
              <a:rPr lang="en-US" b="1" dirty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	</a:t>
            </a:r>
            <a:endParaRPr lang="en-US" b="1" dirty="0" smtClean="0">
              <a:solidFill>
                <a:srgbClr val="C00000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r>
              <a:rPr lang="en-US" b="1" dirty="0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Shala McKee		Pacific Buddhist Academy    Honolulu, HA</a:t>
            </a:r>
            <a:r>
              <a:rPr lang="en-US" b="1" dirty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	</a:t>
            </a:r>
            <a:endParaRPr lang="en-US" b="1" dirty="0" smtClean="0">
              <a:solidFill>
                <a:srgbClr val="C00000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r>
              <a:rPr lang="en-US" b="1" dirty="0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Jacob </a:t>
            </a:r>
            <a:r>
              <a:rPr lang="en-US" b="1" dirty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Morales	</a:t>
            </a:r>
            <a:r>
              <a:rPr lang="en-US" b="1" dirty="0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	</a:t>
            </a:r>
            <a:r>
              <a:rPr lang="en-US" b="1" dirty="0" err="1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Furr</a:t>
            </a:r>
            <a:r>
              <a:rPr lang="en-US" b="1" dirty="0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 High School		    Houston, TX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Flor </a:t>
            </a:r>
            <a:r>
              <a:rPr lang="en-US" b="1" dirty="0" err="1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Ruvalcaba</a:t>
            </a:r>
            <a:r>
              <a:rPr lang="en-US" b="1" dirty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	</a:t>
            </a:r>
            <a:r>
              <a:rPr lang="en-US" b="1" dirty="0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	</a:t>
            </a:r>
            <a:r>
              <a:rPr lang="en-US" b="1" dirty="0" err="1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Furr</a:t>
            </a:r>
            <a:r>
              <a:rPr lang="en-US" b="1" dirty="0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 High School		    Houston, TX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Julien </a:t>
            </a:r>
            <a:r>
              <a:rPr lang="en-US" b="1" dirty="0" err="1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Ruzzo</a:t>
            </a:r>
            <a:r>
              <a:rPr lang="en-US" b="1" dirty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	</a:t>
            </a:r>
            <a:r>
              <a:rPr lang="en-US" b="1" dirty="0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	</a:t>
            </a:r>
            <a:r>
              <a:rPr lang="en-US" b="1" dirty="0" err="1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Awty</a:t>
            </a:r>
            <a:r>
              <a:rPr lang="en-US" b="1" dirty="0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International </a:t>
            </a:r>
            <a:r>
              <a:rPr lang="en-US" b="1" dirty="0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School    Houston, TX</a:t>
            </a:r>
            <a:r>
              <a:rPr lang="en-US" b="1" dirty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	</a:t>
            </a:r>
            <a:endParaRPr lang="en-US" b="1" dirty="0" smtClean="0">
              <a:solidFill>
                <a:srgbClr val="C00000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r>
              <a:rPr lang="en-US" b="1" dirty="0" err="1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Talissa</a:t>
            </a:r>
            <a:r>
              <a:rPr lang="en-US" b="1" dirty="0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 Wright		Pacific Buddhist Academy    Houston, TX</a:t>
            </a:r>
          </a:p>
          <a:p>
            <a:r>
              <a:rPr lang="en-US" b="1" dirty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	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Teachers/Administrators:</a:t>
            </a:r>
          </a:p>
          <a:p>
            <a:endParaRPr lang="en-US" sz="1000" b="1" dirty="0">
              <a:solidFill>
                <a:srgbClr val="C00000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r>
              <a:rPr lang="en-US" b="1" dirty="0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David </a:t>
            </a:r>
            <a:r>
              <a:rPr lang="en-US" b="1" dirty="0" err="1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Chason</a:t>
            </a:r>
            <a:r>
              <a:rPr lang="en-US" b="1" dirty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	</a:t>
            </a:r>
            <a:r>
              <a:rPr lang="en-US" b="1" dirty="0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	Ardsley High School	     Ardsley, NY </a:t>
            </a:r>
          </a:p>
          <a:p>
            <a:r>
              <a:rPr lang="en-US" b="1" dirty="0" err="1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Sheilah</a:t>
            </a:r>
            <a:r>
              <a:rPr lang="en-US" b="1" dirty="0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Chason</a:t>
            </a:r>
            <a:r>
              <a:rPr lang="en-US" b="1" dirty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	</a:t>
            </a:r>
            <a:r>
              <a:rPr lang="en-US" b="1" dirty="0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	Scarsdale High School	     </a:t>
            </a:r>
            <a:r>
              <a:rPr lang="en-US" b="1" dirty="0" err="1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Scarsdale,NY</a:t>
            </a:r>
            <a:endParaRPr lang="en-US" b="1" dirty="0" smtClean="0">
              <a:solidFill>
                <a:srgbClr val="C00000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r>
              <a:rPr lang="en-US" b="1" dirty="0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Sylvie </a:t>
            </a:r>
            <a:r>
              <a:rPr lang="en-US" b="1" dirty="0" err="1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Corten</a:t>
            </a:r>
            <a:r>
              <a:rPr lang="en-US" b="1" dirty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	 	</a:t>
            </a:r>
            <a:r>
              <a:rPr lang="en-US" b="1" dirty="0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Scarsdale High School	     Scarsdale, NY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Gwen </a:t>
            </a:r>
            <a:r>
              <a:rPr lang="en-US" b="1" dirty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Johnson	 </a:t>
            </a:r>
            <a:r>
              <a:rPr lang="en-US" b="1" dirty="0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	Scarsdale High School	     </a:t>
            </a:r>
            <a:r>
              <a:rPr lang="en-US" b="1" dirty="0" err="1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Scarsdale,NY</a:t>
            </a:r>
            <a:r>
              <a:rPr lang="en-US" b="1" dirty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	 </a:t>
            </a:r>
            <a:endParaRPr lang="en-US" b="1" dirty="0" smtClean="0">
              <a:solidFill>
                <a:srgbClr val="C00000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r>
              <a:rPr lang="en-US" b="1" dirty="0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John </a:t>
            </a:r>
            <a:r>
              <a:rPr lang="en-US" b="1" dirty="0" err="1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Neering</a:t>
            </a:r>
            <a:r>
              <a:rPr lang="en-US" b="1" dirty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	 </a:t>
            </a:r>
            <a:r>
              <a:rPr lang="en-US" b="1" dirty="0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	Scarsdale High School	     Scarsdale, NY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Sue Peppers		Scarsdale High School	     Scarsdale, NY</a:t>
            </a:r>
            <a:r>
              <a:rPr lang="en-US" b="1" dirty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	 </a:t>
            </a:r>
            <a:endParaRPr lang="en-US" b="1" dirty="0" smtClean="0">
              <a:solidFill>
                <a:srgbClr val="C00000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r>
              <a:rPr lang="en-US" b="1" dirty="0" err="1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Tiphaine</a:t>
            </a:r>
            <a:r>
              <a:rPr lang="en-US" b="1" dirty="0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Shaw</a:t>
            </a:r>
            <a:r>
              <a:rPr lang="en-US" sz="1200" b="1" dirty="0">
                <a:latin typeface="Khmer UI" panose="020B0502040204020203" pitchFamily="34" charset="0"/>
                <a:cs typeface="Khmer UI" panose="020B0502040204020203" pitchFamily="34" charset="0"/>
              </a:rPr>
              <a:t>	</a:t>
            </a:r>
            <a:r>
              <a:rPr lang="en-US" sz="1200" b="1" dirty="0" smtClean="0">
                <a:latin typeface="Khmer UI" panose="020B0502040204020203" pitchFamily="34" charset="0"/>
                <a:cs typeface="Khmer UI" panose="020B0502040204020203" pitchFamily="34" charset="0"/>
              </a:rPr>
              <a:t>	</a:t>
            </a:r>
            <a:r>
              <a:rPr lang="en-US" b="1" dirty="0" err="1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Furr</a:t>
            </a:r>
            <a:r>
              <a:rPr lang="en-US" b="1" dirty="0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 High School</a:t>
            </a:r>
            <a:r>
              <a:rPr lang="en-US" sz="1200" b="1" dirty="0" smtClean="0">
                <a:latin typeface="Khmer UI" panose="020B0502040204020203" pitchFamily="34" charset="0"/>
                <a:cs typeface="Khmer UI" panose="020B0502040204020203" pitchFamily="34" charset="0"/>
              </a:rPr>
              <a:t>		</a:t>
            </a:r>
            <a:r>
              <a:rPr lang="en-US" b="1" dirty="0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     Houston, TX</a:t>
            </a:r>
            <a:endParaRPr lang="en-US" b="1" dirty="0">
              <a:solidFill>
                <a:srgbClr val="C00000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59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85" y="951322"/>
            <a:ext cx="4495629" cy="5679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304800"/>
            <a:ext cx="5562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 </a:t>
            </a:r>
            <a:r>
              <a:rPr lang="en-US" sz="3000" b="1" dirty="0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Cambodian Experience</a:t>
            </a:r>
            <a:endParaRPr lang="en-US" sz="3000" b="1" dirty="0">
              <a:solidFill>
                <a:srgbClr val="C00000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053" y="2334737"/>
            <a:ext cx="221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u="sng" dirty="0" err="1" smtClean="0">
                <a:solidFill>
                  <a:srgbClr val="C00000"/>
                </a:solidFill>
              </a:rPr>
              <a:t>Siem</a:t>
            </a:r>
            <a:r>
              <a:rPr lang="en-US" sz="2000" b="1" u="sng" dirty="0" smtClean="0">
                <a:solidFill>
                  <a:srgbClr val="C00000"/>
                </a:solidFill>
              </a:rPr>
              <a:t> Reap</a:t>
            </a:r>
            <a:r>
              <a:rPr lang="en-US" sz="2000" b="1" dirty="0" smtClean="0">
                <a:solidFill>
                  <a:srgbClr val="C00000"/>
                </a:solidFill>
              </a:rPr>
              <a:t>  </a:t>
            </a:r>
            <a:r>
              <a:rPr lang="en-US" sz="3200" b="1" dirty="0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*</a:t>
            </a:r>
            <a:r>
              <a:rPr lang="en-US" sz="2000" b="1" dirty="0" smtClean="0">
                <a:solidFill>
                  <a:srgbClr val="C00000"/>
                </a:solidFill>
              </a:rPr>
              <a:t>  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3790890"/>
            <a:ext cx="2197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Phnom Penh</a:t>
            </a:r>
            <a:r>
              <a:rPr lang="en-US" sz="2000" b="1" dirty="0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*</a:t>
            </a:r>
            <a:endParaRPr lang="en-US" sz="3200" b="1" dirty="0">
              <a:solidFill>
                <a:srgbClr val="C00000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9400" y="2473236"/>
            <a:ext cx="2514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  </a:t>
            </a:r>
            <a:r>
              <a:rPr lang="en-US" sz="2000" b="1" u="sng" dirty="0" err="1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Koh</a:t>
            </a:r>
            <a:r>
              <a:rPr lang="en-US" sz="2000" b="1" u="sng" dirty="0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 </a:t>
            </a:r>
            <a:r>
              <a:rPr lang="en-US" sz="2000" b="1" u="sng" dirty="0" err="1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Preah</a:t>
            </a:r>
            <a:r>
              <a:rPr lang="en-US" sz="2000" b="1" u="sng" dirty="0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 Island</a:t>
            </a:r>
            <a:r>
              <a:rPr lang="en-US" sz="2000" b="1" dirty="0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, 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   Mekong River </a:t>
            </a:r>
            <a:r>
              <a:rPr lang="en-US" sz="3200" b="1" dirty="0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*</a:t>
            </a:r>
            <a:endParaRPr lang="en-US" sz="3200" b="1" dirty="0">
              <a:solidFill>
                <a:srgbClr val="C00000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2269770"/>
            <a:ext cx="35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*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16910" y="2473236"/>
            <a:ext cx="372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*</a:t>
            </a:r>
            <a:endParaRPr lang="en-US" sz="3200" b="1" dirty="0">
              <a:solidFill>
                <a:srgbClr val="C00000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8127" y="3790889"/>
            <a:ext cx="371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*</a:t>
            </a:r>
            <a:endParaRPr lang="en-US" sz="3200" b="1" dirty="0">
              <a:solidFill>
                <a:srgbClr val="C00000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704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wen\Desktop\P4Y 2015 USE July1-15 Cambodia 100D5300\001-DSC_0002 P4Y 2015 Cambodia  2-16-2014 11-33-23 AM 4000x6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898" y="339237"/>
            <a:ext cx="2283557" cy="342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Gwen\Desktop\P4Y 2015 USE July1-15 Cambodia 100D5300\019-DSC_0002 P4Y 2015 Cambodia  2-16-2014 1-08-31 PM 6000x4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42" y="339236"/>
            <a:ext cx="2524835" cy="168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Gwen\Desktop\P4Y 2015 USE July1-15 Cambodia 100D5300\038-DSC_0002 P4Y 2015 Cambodia  2-16-2014 1-36-25 PM 6000x40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80" y="2050234"/>
            <a:ext cx="2540757" cy="169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Gwen\Desktop\P4Y 2015 USE July1-15 Cambodia 100D5300\084-DSC_0002 P4Y 2015 Cambodia  2-18-2014 5-55-37 AM 6000x40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593" y="2540758"/>
            <a:ext cx="3089826" cy="185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Gwen\Desktop\P4Y 2015 USE July1-15 Cambodia 100D5300\072-DSC_0002 P4Y 2015 Cambodia  2-17-2014 1-22-18 PM 6000x40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9" y="4654520"/>
            <a:ext cx="2926249" cy="195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Gwen\Desktop\P4Y 2015 USE July1-15 Cambodia 100D5300\121-DSC_0002 P4Y 2015 Cambodia  2-18-2014 7-30-35 AM 6000x40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720" y="4654520"/>
            <a:ext cx="2926251" cy="195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Gwen\Desktop\P4Y 2015 USE July1-15 Cambodia 100D5300\135-DSC_0002 P4Y 2015 Cambodia  2-18-2014 8-03-03 AM 6000x40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722" y="4642063"/>
            <a:ext cx="2971800" cy="198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3910505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Multi-faceted Phnom Penh . . .</a:t>
            </a:r>
            <a:endParaRPr lang="en-US" sz="2400" b="1" dirty="0">
              <a:solidFill>
                <a:srgbClr val="C00000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pic>
        <p:nvPicPr>
          <p:cNvPr id="2" name="Picture 2" descr="C:\Users\Gwen\Desktop\P4Y 2015 USE July1-15 Cambodia 100D5300\137-DSC_0002 P4Y 2015 Cambodia  2-18-2014 8-19-31 AM 6000x400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955" y="362182"/>
            <a:ext cx="3089826" cy="206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709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P4Y 2015 USE July1-15 Cambodia 100D5300\056-DSC_0002 P4Y 2015 Cambodia  2-17-2014 7-03-56 AM 6000x4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641" y="4439569"/>
            <a:ext cx="3584212" cy="243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P4Y 2015 USE July1-15 Cambodia 100D5300\063-DSC_0002 P4Y 2015 Cambodia  2-17-2014 7-28-11 AM 4000x6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" y="3782568"/>
            <a:ext cx="2052851" cy="307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95600" y="38100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Khmer UI" panose="020B0502040204020203" pitchFamily="34" charset="0"/>
                <a:cs typeface="Khmer UI" panose="020B0502040204020203" pitchFamily="34" charset="0"/>
              </a:rPr>
              <a:t>      </a:t>
            </a:r>
            <a:r>
              <a:rPr lang="en-US" sz="2000" b="1" dirty="0" smtClean="0">
                <a:latin typeface="Khmer UI" panose="020B0502040204020203" pitchFamily="34" charset="0"/>
                <a:cs typeface="Khmer UI" panose="020B0502040204020203" pitchFamily="34" charset="0"/>
              </a:rPr>
              <a:t>University of Phnom Penh visit . . .</a:t>
            </a:r>
            <a:endParaRPr lang="en-US" sz="2000" b="1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pic>
        <p:nvPicPr>
          <p:cNvPr id="6" name="Picture 2" descr="D:\P4Y 2015 USE July1-15 Cambodia 100D5300\053-DSC_0002 P4Y 2015 Cambodia  2-17-2014 6-52-50 AM 6000x40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38" y="4426709"/>
            <a:ext cx="3276601" cy="245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Gwen\Desktop\P4Y 2015 USE July1-15 Cambodia 100D5300\149-DSC_0002 P4Y 2015 Cambodia  2-18-2014 11-17-30 AM 6000x40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80" y="812320"/>
            <a:ext cx="4290646" cy="286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Gwen\Desktop\P4Y 2015 USE July1-15 Cambodia 100D5300\143-DSC_0002 P4Y 2015 Cambodia  2-18-2014 11-12-26 AM 6000x40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403" y="803222"/>
            <a:ext cx="4304275" cy="287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23" y="231564"/>
            <a:ext cx="9679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Khmer UI" panose="020B0502040204020203" pitchFamily="34" charset="0"/>
                <a:cs typeface="Khmer UI" panose="020B0502040204020203" pitchFamily="34" charset="0"/>
              </a:rPr>
              <a:t>Phnom Penh at the confluence of the </a:t>
            </a:r>
            <a:r>
              <a:rPr lang="en-US" sz="2000" b="1" dirty="0" err="1" smtClean="0">
                <a:latin typeface="Khmer UI" panose="020B0502040204020203" pitchFamily="34" charset="0"/>
                <a:cs typeface="Khmer UI" panose="020B0502040204020203" pitchFamily="34" charset="0"/>
              </a:rPr>
              <a:t>Tonle</a:t>
            </a:r>
            <a:r>
              <a:rPr lang="en-US" sz="2000" b="1" dirty="0" smtClean="0">
                <a:latin typeface="Khmer UI" panose="020B0502040204020203" pitchFamily="34" charset="0"/>
                <a:cs typeface="Khmer UI" panose="020B0502040204020203" pitchFamily="34" charset="0"/>
              </a:rPr>
              <a:t> Sap, Mekong &amp; </a:t>
            </a:r>
            <a:r>
              <a:rPr lang="en-US" sz="2000" b="1" dirty="0" err="1" smtClean="0">
                <a:latin typeface="Khmer UI" panose="020B0502040204020203" pitchFamily="34" charset="0"/>
                <a:cs typeface="Khmer UI" panose="020B0502040204020203" pitchFamily="34" charset="0"/>
              </a:rPr>
              <a:t>Bassac</a:t>
            </a:r>
            <a:r>
              <a:rPr lang="en-US" sz="2000" b="1" dirty="0" smtClean="0">
                <a:latin typeface="Khmer UI" panose="020B0502040204020203" pitchFamily="34" charset="0"/>
                <a:cs typeface="Khmer UI" panose="020B0502040204020203" pitchFamily="34" charset="0"/>
              </a:rPr>
              <a:t> Rivers </a:t>
            </a:r>
            <a:endParaRPr lang="en-US" sz="2000" b="1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833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P4Y 2015 USE July1-15 Cambodia 100D5300\156-DSC_0002 P4Y 2015 Cambodia  2-19-2014 12-46-54 PM 6000x4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-26158" y="0"/>
            <a:ext cx="9170158" cy="687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P4Y 2015 USE July1-15 Cambodia 100D5300\158-DSC_0002 P4Y 2015 Cambodia  2-19-2014 12-59-35 PM 6000x4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10" y="4104290"/>
            <a:ext cx="4109663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4345" y="409545"/>
            <a:ext cx="6589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Khmer UI" panose="020B0502040204020203" pitchFamily="34" charset="0"/>
                <a:cs typeface="Khmer UI" panose="020B0502040204020203" pitchFamily="34" charset="0"/>
              </a:rPr>
              <a:t>Mekong River on way to </a:t>
            </a:r>
            <a:r>
              <a:rPr lang="en-US" sz="2400" b="1" dirty="0" err="1" smtClean="0">
                <a:latin typeface="Khmer UI" panose="020B0502040204020203" pitchFamily="34" charset="0"/>
                <a:cs typeface="Khmer UI" panose="020B0502040204020203" pitchFamily="34" charset="0"/>
              </a:rPr>
              <a:t>Koh</a:t>
            </a:r>
            <a:r>
              <a:rPr lang="en-US" sz="2400" b="1" dirty="0" smtClean="0">
                <a:latin typeface="Khmer UI" panose="020B0502040204020203" pitchFamily="34" charset="0"/>
                <a:cs typeface="Khmer UI" panose="020B0502040204020203" pitchFamily="34" charset="0"/>
              </a:rPr>
              <a:t> </a:t>
            </a:r>
            <a:r>
              <a:rPr lang="en-US" sz="2400" b="1" dirty="0" err="1" smtClean="0">
                <a:latin typeface="Khmer UI" panose="020B0502040204020203" pitchFamily="34" charset="0"/>
                <a:cs typeface="Khmer UI" panose="020B0502040204020203" pitchFamily="34" charset="0"/>
              </a:rPr>
              <a:t>Preah</a:t>
            </a:r>
            <a:r>
              <a:rPr lang="en-US" sz="2400" b="1" dirty="0" smtClean="0">
                <a:latin typeface="Khmer UI" panose="020B0502040204020203" pitchFamily="34" charset="0"/>
                <a:cs typeface="Khmer UI" panose="020B0502040204020203" pitchFamily="34" charset="0"/>
              </a:rPr>
              <a:t> Island …</a:t>
            </a:r>
            <a:endParaRPr lang="en-US" sz="2400" b="1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435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P4Y 2015 USE July1-15 Cambodia 100D5300\201-DSC_0002 P4Y 2015 Cambodia  2-20-2014 11-36-38 AM 6000x4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11" y="3071648"/>
            <a:ext cx="4603295" cy="307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D:\P4Y 2015 USE July1-15 Cambodia 100D5300\236-DSC_0002 P4Y 2015 Cambodia  2-21-2014 8-48-28 AM 6000x4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3" y="0"/>
            <a:ext cx="4601720" cy="307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0200" y="6224094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Khmer UI" panose="020B0502040204020203" pitchFamily="34" charset="0"/>
                <a:cs typeface="Khmer UI" panose="020B0502040204020203" pitchFamily="34" charset="0"/>
              </a:rPr>
              <a:t>  ‘Local Pathways’ – </a:t>
            </a:r>
            <a:r>
              <a:rPr lang="en-US" sz="2400" b="1" dirty="0" err="1" smtClean="0">
                <a:latin typeface="Khmer UI" panose="020B0502040204020203" pitchFamily="34" charset="0"/>
                <a:cs typeface="Khmer UI" panose="020B0502040204020203" pitchFamily="34" charset="0"/>
              </a:rPr>
              <a:t>Koh</a:t>
            </a:r>
            <a:r>
              <a:rPr lang="en-US" sz="2400" b="1" dirty="0" smtClean="0">
                <a:latin typeface="Khmer UI" panose="020B0502040204020203" pitchFamily="34" charset="0"/>
                <a:cs typeface="Khmer UI" panose="020B0502040204020203" pitchFamily="34" charset="0"/>
              </a:rPr>
              <a:t> </a:t>
            </a:r>
            <a:r>
              <a:rPr lang="en-US" sz="2400" b="1" dirty="0" err="1" smtClean="0">
                <a:latin typeface="Khmer UI" panose="020B0502040204020203" pitchFamily="34" charset="0"/>
                <a:cs typeface="Khmer UI" panose="020B0502040204020203" pitchFamily="34" charset="0"/>
              </a:rPr>
              <a:t>Preah</a:t>
            </a:r>
            <a:r>
              <a:rPr lang="en-US" sz="2400" b="1" dirty="0" smtClean="0">
                <a:latin typeface="Khmer UI" panose="020B0502040204020203" pitchFamily="34" charset="0"/>
                <a:cs typeface="Khmer UI" panose="020B0502040204020203" pitchFamily="34" charset="0"/>
              </a:rPr>
              <a:t> Island</a:t>
            </a:r>
            <a:endParaRPr lang="en-US" sz="2400" b="1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pic>
        <p:nvPicPr>
          <p:cNvPr id="8" name="Picture 2" descr="D:\P4Y 2015 USE July1-15 Cambodia 100D5300\207-DSC_0002 P4Y 2015 Cambodia  2-20-2014 11-42-17 AM 6000x40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232" y="11824"/>
            <a:ext cx="4584005" cy="305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P4Y 2015 USE July1-15 Cambodia 100D5300\226-DSC_0002 P4Y 2015 Cambodia  2-21-2014 5-57-12 AM 6000x40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410" y="3071647"/>
            <a:ext cx="4567589" cy="304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595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Gwen\Desktop\P4Y 2015 USE July1-15 Cambodia 100D5300\167-DSC_0002 P4Y 2015 Cambodia  2-20-2014 3-32-57 AM 6000x4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606" y="278264"/>
            <a:ext cx="4262217" cy="292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Gwen\Desktop\P4Y 2015 USE July1-15 Cambodia 100D5300\182-DSC_0002 P4Y 2015 Cambodia  2-20-2014 3-57-09 AM 6000x4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314405"/>
            <a:ext cx="5068978" cy="338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P4Y 2015 USE July1-15 Cambodia 100D5300\180-DSC_0002 P4Y 2015 Cambodia  2-20-2014 3-55-45 AM 4000x600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4"/>
          <a:stretch/>
        </p:blipFill>
        <p:spPr bwMode="auto">
          <a:xfrm>
            <a:off x="914400" y="3333602"/>
            <a:ext cx="2291869" cy="334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Gwen\Desktop\P4Y 2015 USE July1-15 Cambodia 100D5300\197-DSC_0002 P4Y 2015 Cambodia  2-20-2014 11-32-28 AM 6000x40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63" y="271440"/>
            <a:ext cx="4212957" cy="292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877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Gwen\Desktop\P4Y 2015 USE July1-15 Cambodia 100D5300\218-DSC_0002 P4Y 2015 Cambodia  2-21-2014 4-26-18 AM 6000x4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161499"/>
            <a:ext cx="3200518" cy="213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Gwen\Desktop\P4Y 2015 USE July1-15 Cambodia 100D5300\214-DSC_0002 P4Y 2015 Cambodia  2-21-2014 4-24-49 AM 6000x4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597658"/>
            <a:ext cx="3200519" cy="213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Gwen\Desktop\P4Y 2015 USE July1-15 Cambodia 100D5300\211-DSC_0002 P4Y 2015 Cambodia  2-21-2014 4-07-42 AM 6000x40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426890"/>
            <a:ext cx="3157965" cy="210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Gwen\Desktop\P4Y 2015 USE July1-15 Cambodia 100D5300\228-DSC_0002 P4Y 2015 Cambodia  2-21-2014 5-58-35 AM 6000x40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49661"/>
            <a:ext cx="4021143" cy="268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P4Y 2015 USE July1-15 Cambodia 100D5300\222-DSC_0002 P4Y 2015 Cambodia  2-21-2014 5-08-51 AM 6000x40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22" y="3708004"/>
            <a:ext cx="4567541" cy="304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177" y="304800"/>
            <a:ext cx="506690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  Receiving blessings at the </a:t>
            </a:r>
          </a:p>
          <a:p>
            <a:r>
              <a:rPr lang="en-US" sz="2200" b="1" dirty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	</a:t>
            </a:r>
            <a:r>
              <a:rPr lang="en-US" sz="2200" b="1" dirty="0" smtClean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		  local pagoda…</a:t>
            </a:r>
            <a:endParaRPr lang="en-US" sz="2200" b="1" dirty="0">
              <a:solidFill>
                <a:srgbClr val="C00000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163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9" name="Picture 15" descr="D:\P4Y 2015 USE July1-15 Cambodia 100D5300\285-DSC_0002 P4Y 2015 Cambodia  2-22-2014 2-50-52 AM 6000x4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6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D:\P4Y 2015 USE July1-15 Cambodia 100D5300\240-DSC_0002 P4Y 2015 Cambodia  2-21-2014 11-10-32 AM 6000x4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0599"/>
            <a:ext cx="2438400" cy="162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7" name="Picture 3" descr="D:\P4Y 2015 USE July1-15 Cambodia 100D5300\244-DSC_0002 P4Y 2015 Cambodia  2-21-2014 11-11-23 AM 6000x40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9597"/>
            <a:ext cx="2438400" cy="162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Picture 5" descr="D:\P4Y 2015 USE July1-15 Cambodia 100D5300\253-DSC_0002 P4Y 2015 Cambodia  2-21-2014 11-15-12 AM 6000x40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59" y="22913"/>
            <a:ext cx="2438400" cy="162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D:\P4Y 2015 USE July1-15 Cambodia 100D5300\256-DSC_0002 P4Y 2015 Cambodia  2-21-2014 11-18-25 AM 6000x40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801368"/>
            <a:ext cx="2438400" cy="162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3" name="Picture 9" descr="D:\P4Y 2015 USE July1-15 Cambodia 100D5300\267-DSC_0002 P4Y 2015 Cambodia  2-21-2014 11-37-08 AM 4000x60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791" y="1749987"/>
            <a:ext cx="1106209" cy="165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6" name="Picture 12" descr="D:\P4Y 2015 USE July1-15 Cambodia 100D5300\276-DSC_0002 P4Y 2015 Cambodia  2-21-2014 11-56-47 AM 6000x40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435" y="3498311"/>
            <a:ext cx="2438400" cy="162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7" name="Picture 13" descr="D:\P4Y 2015 USE July1-15 Cambodia 100D5300\282-DSC_0002 P4Y 2015 Cambodia  2-21-2014 1-14-00 PM 6000x400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498311"/>
            <a:ext cx="2438400" cy="162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5" name="Picture 11" descr="D:\P4Y 2015 USE July1-15 Cambodia 100D5300\275-DSC_0002 P4Y 2015 Cambodia  2-21-2014 11-56-28 AM 6000x400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990" y="43925"/>
            <a:ext cx="2438400" cy="162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8" name="Picture 14" descr="D:\P4Y 2015 USE July1-15 Cambodia 100D5300\284-DSC_0002 P4Y 2015 Cambodia  2-21-2014 1-45-17 PM 6000x400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128" y="5230368"/>
            <a:ext cx="2438400" cy="162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60" name="Picture 16" descr="D:\P4Y 2015 USE July1-15 Cambodia 100D5300\248-DSC_0002 P4Y 2015 Cambodia  2-21-2014 11-13-11 AM 6000x400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0368"/>
            <a:ext cx="2438400" cy="162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61" name="Picture 17" descr="D:\P4Y 2015 USE July1-15 Cambodia 100D5300\259-DSC_0002 P4Y 2015 Cambodia  2-21-2014 11-21-11 AM 4000x600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990" y="1779597"/>
            <a:ext cx="1057835" cy="158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62" name="Picture 18" descr="D:\P4Y 2015 USE July1-15 Cambodia 100D5300\246-DSC_0002 P4Y 2015 Cambodia  2-21-2014 11-12-14 AM 6000x4000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2318"/>
            <a:ext cx="2438400" cy="162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64" name="Picture 20" descr="D:\P4Y 2015 USE July1-15 Cambodia 100D5300\264-DSC_0002 P4Y 2015 Cambodia  2-21-2014 11-35-37 AM 6000x4000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269" y="5239333"/>
            <a:ext cx="2438400" cy="162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31701" y="702101"/>
            <a:ext cx="23259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COMMUNITY 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SERVICE</a:t>
            </a:r>
            <a:endParaRPr lang="en-US" sz="2000" b="1" dirty="0">
              <a:solidFill>
                <a:schemeClr val="bg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51518" y="1471542"/>
            <a:ext cx="38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PROJECT</a:t>
            </a:r>
          </a:p>
          <a:p>
            <a:endParaRPr lang="en-US" sz="2000" b="1" dirty="0">
              <a:solidFill>
                <a:schemeClr val="bg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2015</a:t>
            </a:r>
            <a:endParaRPr lang="en-US" sz="2000" b="1" dirty="0">
              <a:solidFill>
                <a:schemeClr val="bg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pic>
        <p:nvPicPr>
          <p:cNvPr id="19" name="Picture 6" descr="D:\P4Y 2015 USE July1-15 Cambodia 100D5300\256-DSC_0002 P4Y 2015 Cambodia  2-21-2014 11-18-25 AM 6000x40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953768"/>
            <a:ext cx="2438400" cy="162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196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467</TotalTime>
  <Words>159</Words>
  <Application>Microsoft Macintosh PowerPoint</Application>
  <PresentationFormat>On-screen Show (4:3)</PresentationFormat>
  <Paragraphs>53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Gwen</dc:creator>
  <cp:lastModifiedBy>Toscano Jose</cp:lastModifiedBy>
  <cp:revision>63</cp:revision>
  <dcterms:created xsi:type="dcterms:W3CDTF">2015-11-18T01:46:01Z</dcterms:created>
  <dcterms:modified xsi:type="dcterms:W3CDTF">2016-05-09T12:06:08Z</dcterms:modified>
</cp:coreProperties>
</file>